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Alfa Slab One"/>
      <p:regular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AlfaSlabOne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0a8270cad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0a8270ca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f7ebdb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f7ebdb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a200f79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a200f79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a200f790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a200f790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7f7ebdb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7f7ebdb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f7ebdb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7f7ebdb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7f7ebdb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7f7ebdb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f7ebdb9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f7ebdb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0f48e1a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0f48e1a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80f48e1a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80f48e1a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80f48e1a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80f48e1a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80f48e1a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80f48e1a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90f1e71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90f1e7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90f1e71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90f1e71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90f1e71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90f1e71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7cf7649a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7cf7649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7f7ebdb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7f7ebdb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7f7ebdb9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7f7ebdb9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80f48e1a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80f48e1a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7f7ebdb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7f7ebdb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f7ebdb9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f7ebdb9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7f7ebdb9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7f7ebdb9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7f7ebdb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7f7ebdb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7f7ebdb9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7f7ebdb9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7f7ebdb90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7f7ebdb9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7f7ebdb9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7f7ebdb9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7f7ebdb9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7f7ebdb9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7f7ebdb9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7f7ebdb9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7f7ebdb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7f7ebdb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80f48e1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80f48e1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80f48e1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80f48e1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744c9f5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744c9f5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80f48e1a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80f48e1a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to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80f48e1a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80f48e1a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80f48e1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80f48e1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80f48e1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80f48e1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80f48e1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80f48e1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80f48e1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80f48e1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80f48e1a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80f48e1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80f48e1a6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80f48e1a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80f48e1a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80f48e1a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80f48e1a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80f48e1a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7c54267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7c54267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80f48e1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80f48e1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80f48e1a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80f48e1a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80f48e1a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80f48e1a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80f48e1a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80f48e1a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580f48e1a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580f48e1a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80f48e1a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80f48e1a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80f48e1a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80f48e1a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7c542671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7c5426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80f48e1a6_0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80f48e1a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7cf7649a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7cf7649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7cf7649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7cf7649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7cf7649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7cf7649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rgbClr val="4285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wallie.com" TargetMode="External"/><Relationship Id="rId4" Type="http://schemas.openxmlformats.org/officeDocument/2006/relationships/hyperlink" Target="https://ewallie.com" TargetMode="External"/><Relationship Id="rId5" Type="http://schemas.openxmlformats.org/officeDocument/2006/relationships/hyperlink" Target="https://ewallie.com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wallie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509400" y="3595225"/>
            <a:ext cx="62475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E-Commerce </a:t>
            </a:r>
            <a:r>
              <a:rPr lang="en" sz="3209"/>
              <a:t>Training Slide</a:t>
            </a:r>
            <a:endParaRPr sz="3209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71300"/>
            <a:ext cx="59436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the World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5" y="1105896"/>
            <a:ext cx="8317401" cy="411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Africa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1" y="1152474"/>
            <a:ext cx="8890274" cy="61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Africa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0"/>
            <a:ext cx="9143999" cy="420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Liberia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13" y="1152475"/>
            <a:ext cx="8712775" cy="3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Liberia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00" y="1017725"/>
            <a:ext cx="8630800" cy="40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Liberia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00975" cy="50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Liberia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799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129050"/>
            <a:ext cx="78765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Creating an Account on a Market Place in Liberia: </a:t>
            </a:r>
            <a:r>
              <a:rPr lang="en" sz="2600">
                <a:solidFill>
                  <a:schemeClr val="dk1"/>
                </a:solidFill>
              </a:rPr>
              <a:t>Case Study E-Wallie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57100" y="3555100"/>
            <a:ext cx="349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2700" u="sng">
                <a:solidFill>
                  <a:schemeClr val="hlink"/>
                </a:solidFill>
                <a:hlinkClick r:id="rId4"/>
              </a:rPr>
              <a:t>ewallie</a:t>
            </a:r>
            <a:r>
              <a:rPr lang="en" sz="2700" u="sng">
                <a:solidFill>
                  <a:schemeClr val="hlink"/>
                </a:solidFill>
                <a:hlinkClick r:id="rId5"/>
              </a:rPr>
              <a:t>.com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725" y="1412100"/>
            <a:ext cx="2082925" cy="2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0600" y="1170050"/>
            <a:ext cx="4991000" cy="329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2985375" cy="42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850" y="1185750"/>
            <a:ext cx="3685249" cy="3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675" y="1211425"/>
            <a:ext cx="3556299" cy="30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129050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Creating an Account on a Market Place in Liberia: </a:t>
            </a:r>
            <a:r>
              <a:rPr lang="en" sz="2600">
                <a:solidFill>
                  <a:schemeClr val="dk1"/>
                </a:solidFill>
              </a:rPr>
              <a:t>Case study E-Wallie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-109975" y="3798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2174825" y="1302600"/>
            <a:ext cx="68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269300" y="1302600"/>
            <a:ext cx="57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7834925" y="1302600"/>
            <a:ext cx="57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3.</a:t>
            </a:r>
            <a:endParaRPr b="1"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129050"/>
            <a:ext cx="78765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Creating an Account on a Market Place: </a:t>
            </a:r>
            <a:r>
              <a:rPr lang="en" sz="2600">
                <a:solidFill>
                  <a:schemeClr val="dk1"/>
                </a:solidFill>
              </a:rPr>
              <a:t>Case Study </a:t>
            </a:r>
            <a:r>
              <a:rPr lang="en" sz="2600">
                <a:solidFill>
                  <a:schemeClr val="dk1"/>
                </a:solidFill>
              </a:rPr>
              <a:t>Facebook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4623200" y="876338"/>
            <a:ext cx="349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hlink"/>
                </a:solidFill>
                <a:hlinkClick r:id="rId3"/>
              </a:rPr>
              <a:t>https://facebook.com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" y="3121569"/>
            <a:ext cx="2647950" cy="174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00" y="1177625"/>
            <a:ext cx="2534500" cy="1650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4073375" y="3986650"/>
            <a:ext cx="399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Requires a FACEBOOK ACCOUNT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9743" y="1510450"/>
            <a:ext cx="5093808" cy="2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6139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Trainer’s Name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will be taught”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129050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Searching for goods on an online market Place</a:t>
            </a:r>
            <a:r>
              <a:rPr lang="en" sz="2600"/>
              <a:t>: </a:t>
            </a:r>
            <a:r>
              <a:rPr lang="en" sz="2600">
                <a:solidFill>
                  <a:schemeClr val="dk1"/>
                </a:solidFill>
              </a:rPr>
              <a:t>Case study Facebook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-202625" y="285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682"/>
            <a:ext cx="9143998" cy="396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129050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Making Payments </a:t>
            </a:r>
            <a:r>
              <a:rPr lang="en" sz="2600"/>
              <a:t>online market Place in Liberia: </a:t>
            </a:r>
            <a:r>
              <a:rPr lang="en" sz="2600">
                <a:solidFill>
                  <a:schemeClr val="dk1"/>
                </a:solidFill>
              </a:rPr>
              <a:t>Case study Ezee Market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-202625" y="285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326" y="1129475"/>
            <a:ext cx="7137349" cy="43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129050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Making Payments on an </a:t>
            </a:r>
            <a:r>
              <a:rPr lang="en" sz="2600"/>
              <a:t>online market Place </a:t>
            </a:r>
            <a:r>
              <a:rPr lang="en" sz="2600"/>
              <a:t>in Liberia</a:t>
            </a:r>
            <a:r>
              <a:rPr lang="en" sz="2600"/>
              <a:t>: </a:t>
            </a:r>
            <a:r>
              <a:rPr lang="en" sz="2600">
                <a:solidFill>
                  <a:schemeClr val="dk1"/>
                </a:solidFill>
              </a:rPr>
              <a:t>Case study Ezee Market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-202625" y="285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27" y="1086375"/>
            <a:ext cx="7645626" cy="48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129050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Making Payment </a:t>
            </a:r>
            <a:r>
              <a:rPr lang="en" sz="2600"/>
              <a:t>on an online market Place </a:t>
            </a:r>
            <a:r>
              <a:rPr lang="en" sz="2600"/>
              <a:t>in Liberia</a:t>
            </a:r>
            <a:r>
              <a:rPr lang="en" sz="2600"/>
              <a:t>: </a:t>
            </a:r>
            <a:r>
              <a:rPr lang="en" sz="2600">
                <a:solidFill>
                  <a:schemeClr val="dk1"/>
                </a:solidFill>
              </a:rPr>
              <a:t>Case study Banjoo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-202625" y="285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375" y="1101500"/>
            <a:ext cx="7325250" cy="42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26725" y="10673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Payment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Payments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863550"/>
            <a:ext cx="51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Financial transaction conducted electronically,</a:t>
            </a:r>
            <a:endParaRPr sz="3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without the use of physical cash.</a:t>
            </a:r>
            <a:endParaRPr b="1" sz="3200">
              <a:solidFill>
                <a:srgbClr val="FF0000"/>
              </a:solidFill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625" y="1467700"/>
            <a:ext cx="3664375" cy="259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Digital Payments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5" y="1647138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6" y="1647146"/>
            <a:ext cx="3599600" cy="26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458175" y="4095775"/>
            <a:ext cx="23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Credit Card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4705775" y="4095775"/>
            <a:ext cx="23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Debit Card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Learn more: </a:t>
            </a:r>
            <a:r>
              <a:rPr lang="en" sz="2700">
                <a:solidFill>
                  <a:srgbClr val="4285F4"/>
                </a:solidFill>
              </a:rPr>
              <a:t>Credit Card vs Debit Card</a:t>
            </a:r>
            <a:endParaRPr sz="2700">
              <a:solidFill>
                <a:srgbClr val="4285F4"/>
              </a:solidFill>
            </a:endParaRPr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4494475" y="1284000"/>
            <a:ext cx="43377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Credit cards</a:t>
            </a:r>
            <a:r>
              <a:rPr lang="en" sz="5000">
                <a:solidFill>
                  <a:srgbClr val="000000"/>
                </a:solidFill>
              </a:rPr>
              <a:t> involves borrowing money from the card issuer.</a:t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Debit cards</a:t>
            </a:r>
            <a:r>
              <a:rPr lang="en" sz="5000">
                <a:solidFill>
                  <a:srgbClr val="000000"/>
                </a:solidFill>
              </a:rPr>
              <a:t> use funds directly from the linked bank account.</a:t>
            </a:r>
            <a:endParaRPr sz="5000">
              <a:solidFill>
                <a:srgbClr val="000000"/>
              </a:solidFill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5" y="1341738"/>
            <a:ext cx="4189676" cy="279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More: </a:t>
            </a:r>
            <a:r>
              <a:rPr lang="en">
                <a:solidFill>
                  <a:schemeClr val="dk1"/>
                </a:solidFill>
              </a:rPr>
              <a:t>Machines that read E-Cards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625" y="1152475"/>
            <a:ext cx="3799825" cy="37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5" y="1978175"/>
            <a:ext cx="4605675" cy="2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More: </a:t>
            </a:r>
            <a:r>
              <a:rPr lang="en">
                <a:solidFill>
                  <a:schemeClr val="dk1"/>
                </a:solidFill>
              </a:rPr>
              <a:t>Machines that read E-Cards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00" y="1524775"/>
            <a:ext cx="57150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/>
        </p:nvSpPr>
        <p:spPr>
          <a:xfrm>
            <a:off x="6522600" y="2302900"/>
            <a:ext cx="178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Roboto"/>
                <a:ea typeface="Roboto"/>
                <a:cs typeface="Roboto"/>
                <a:sym typeface="Roboto"/>
              </a:rPr>
              <a:t>Card Reader</a:t>
            </a:r>
            <a:endParaRPr b="1" sz="3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77750" y="4207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</a:t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77750" y="3468825"/>
            <a:ext cx="7683000" cy="7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latin typeface="Arial"/>
                <a:ea typeface="Arial"/>
                <a:cs typeface="Arial"/>
                <a:sym typeface="Arial"/>
              </a:rPr>
              <a:t>Online Market Places, Digital Payments, E-Banking, Security</a:t>
            </a:r>
            <a:endParaRPr sz="322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Examples of Digital Payments: </a:t>
            </a:r>
            <a:r>
              <a:rPr lang="en" sz="2100">
                <a:solidFill>
                  <a:srgbClr val="4285F4"/>
                </a:solidFill>
              </a:rPr>
              <a:t>E-Wallets in the World</a:t>
            </a:r>
            <a:endParaRPr sz="2100">
              <a:solidFill>
                <a:srgbClr val="4285F4"/>
              </a:solidFill>
            </a:endParaRPr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5" y="1152475"/>
            <a:ext cx="8564350" cy="37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289550"/>
            <a:ext cx="85851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Digital Payments: </a:t>
            </a:r>
            <a:r>
              <a:rPr lang="en">
                <a:solidFill>
                  <a:srgbClr val="4285F4"/>
                </a:solidFill>
              </a:rPr>
              <a:t>E-Wallets </a:t>
            </a:r>
            <a:r>
              <a:rPr lang="en" sz="2600">
                <a:solidFill>
                  <a:srgbClr val="4285F4"/>
                </a:solidFill>
              </a:rPr>
              <a:t>in Liberia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063" y="1017725"/>
            <a:ext cx="191250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228" y="836378"/>
            <a:ext cx="2084825" cy="20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950" y="3046925"/>
            <a:ext cx="3000720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300" y="2930225"/>
            <a:ext cx="1856675" cy="1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Digital Payments: </a:t>
            </a:r>
            <a:r>
              <a:rPr lang="en" sz="2777">
                <a:solidFill>
                  <a:srgbClr val="4285F4"/>
                </a:solidFill>
              </a:rPr>
              <a:t>Online Banking </a:t>
            </a:r>
            <a:r>
              <a:rPr lang="en" sz="2600">
                <a:solidFill>
                  <a:srgbClr val="4285F4"/>
                </a:solidFill>
              </a:rPr>
              <a:t>in Liberia</a:t>
            </a:r>
            <a:endParaRPr sz="2777">
              <a:solidFill>
                <a:srgbClr val="4285F4"/>
              </a:solidFill>
            </a:endParaRPr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221075"/>
            <a:ext cx="8065950" cy="4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426725" y="10673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</a:t>
            </a:r>
            <a:r>
              <a:rPr lang="en"/>
              <a:t>: </a:t>
            </a:r>
            <a:r>
              <a:rPr lang="en" sz="2777"/>
              <a:t>Online Banking </a:t>
            </a:r>
            <a:r>
              <a:rPr lang="en" sz="2600"/>
              <a:t>in Liberia</a:t>
            </a:r>
            <a:endParaRPr sz="2777"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50" y="1103480"/>
            <a:ext cx="8317276" cy="41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Digital Payments: </a:t>
            </a:r>
            <a:r>
              <a:rPr lang="en" sz="2777"/>
              <a:t>Mobile App</a:t>
            </a:r>
            <a:endParaRPr sz="2777"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75" y="1017735"/>
            <a:ext cx="3257150" cy="665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050" y="1017725"/>
            <a:ext cx="3257150" cy="57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</a:t>
            </a:r>
            <a:r>
              <a:rPr lang="en"/>
              <a:t>: </a:t>
            </a:r>
            <a:r>
              <a:rPr lang="en" sz="2777"/>
              <a:t>USSD</a:t>
            </a:r>
            <a:endParaRPr sz="2777"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200" y="3732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63" y="1017713"/>
            <a:ext cx="391477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E-Banking: </a:t>
            </a:r>
            <a:r>
              <a:rPr lang="en" sz="2777"/>
              <a:t>E-Wallets</a:t>
            </a:r>
            <a:endParaRPr sz="2777"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25" y="-117550"/>
            <a:ext cx="3825476" cy="12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5346" l="0" r="0" t="48918"/>
          <a:stretch/>
        </p:blipFill>
        <p:spPr>
          <a:xfrm>
            <a:off x="549725" y="1152475"/>
            <a:ext cx="353501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5">
            <a:alphaModFix/>
          </a:blip>
          <a:srcRect b="5558" l="0" r="0" t="50984"/>
          <a:stretch/>
        </p:blipFill>
        <p:spPr>
          <a:xfrm>
            <a:off x="4691550" y="1152475"/>
            <a:ext cx="3535025" cy="340537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4722513" y="4557850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Available banks on Orange Money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549726" y="4613525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List of Orange Money Services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E-Banking: </a:t>
            </a:r>
            <a:r>
              <a:rPr lang="en" sz="2777"/>
              <a:t>E-Wallets</a:t>
            </a:r>
            <a:endParaRPr sz="2777"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88" y="-92525"/>
            <a:ext cx="3903925" cy="12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00" y="1225225"/>
            <a:ext cx="3928100" cy="33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625" y="1225225"/>
            <a:ext cx="392810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/>
        </p:nvSpPr>
        <p:spPr>
          <a:xfrm>
            <a:off x="549726" y="4613525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List of Mobile Money Services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4827101" y="4613525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Available banks on Mobile Money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E-Banking: </a:t>
            </a:r>
            <a:r>
              <a:rPr lang="en" sz="2777"/>
              <a:t>AI Chatbot</a:t>
            </a:r>
            <a:endParaRPr sz="2777"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050"/>
            <a:ext cx="38671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625" y="-68575"/>
            <a:ext cx="3474600" cy="78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/>
        </p:nvSpPr>
        <p:spPr>
          <a:xfrm>
            <a:off x="549726" y="4613525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LEO on WhatsApp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E-Commerce: Electronic Commerce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716200" y="1119600"/>
            <a:ext cx="40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Buying and selling goods or services over the internet.</a:t>
            </a:r>
            <a:endParaRPr sz="5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3125" y="1119600"/>
            <a:ext cx="651933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E-Banking: </a:t>
            </a:r>
            <a:r>
              <a:rPr lang="en" sz="2777"/>
              <a:t>AI Chatbot</a:t>
            </a:r>
            <a:endParaRPr sz="2777"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LEO on WhatsApp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050"/>
            <a:ext cx="38671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652" y="-957150"/>
            <a:ext cx="2745275" cy="6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/>
        </p:nvSpPr>
        <p:spPr>
          <a:xfrm>
            <a:off x="311701" y="4429200"/>
            <a:ext cx="34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LEO on Messenger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404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00"/>
              <a:t>Pay Bills</a:t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/>
              <a:t>DSTV, LEC</a:t>
            </a:r>
            <a:endParaRPr b="1" sz="2400"/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50" y="-701425"/>
            <a:ext cx="3514750" cy="6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311700" y="1152475"/>
            <a:ext cx="404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00"/>
              <a:t>Buy Airtime</a:t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0" y="1017725"/>
            <a:ext cx="3332000" cy="5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800"/>
              <a:t>Money Transfer</a:t>
            </a:r>
            <a:endParaRPr b="1" sz="4800"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232" y="-2493475"/>
            <a:ext cx="3723201" cy="8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311700" y="1436600"/>
            <a:ext cx="46827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000"/>
              <a:t>Pay a Merchant</a:t>
            </a:r>
            <a:endParaRPr b="1" sz="4800"/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631" y="-3187750"/>
            <a:ext cx="3527225" cy="78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75" y="2571750"/>
            <a:ext cx="1808350" cy="18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250" y="2684975"/>
            <a:ext cx="1184850" cy="14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000"/>
              <a:t>Check Your Balance</a:t>
            </a:r>
            <a:endParaRPr b="1" sz="4800"/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25" y="752025"/>
            <a:ext cx="4056000" cy="8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Transactions </a:t>
            </a:r>
            <a:endParaRPr sz="2200"/>
          </a:p>
        </p:txBody>
      </p:sp>
      <p:sp>
        <p:nvSpPr>
          <p:cNvPr id="396" name="Google Shape;396;p58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View</a:t>
            </a:r>
            <a:endParaRPr b="1" sz="5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00"/>
              <a:t>Transaction</a:t>
            </a:r>
            <a:endParaRPr b="1" sz="5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000"/>
              <a:t>History</a:t>
            </a:r>
            <a:endParaRPr b="1" sz="4800"/>
          </a:p>
        </p:txBody>
      </p:sp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29" y="-226150"/>
            <a:ext cx="3029499" cy="67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426725" y="10673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4</a:t>
            </a:r>
            <a:endParaRPr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Digital </a:t>
            </a:r>
            <a:endParaRPr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Financial Security</a:t>
            </a:r>
            <a:endParaRPr sz="6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08" name="Google Shape;408;p60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/>
              <a:t>1</a:t>
            </a:r>
            <a:endParaRPr b="1" sz="710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300"/>
              <a:t>Use Secure and Trusted Platforms</a:t>
            </a:r>
            <a:endParaRPr b="1" sz="4300"/>
          </a:p>
        </p:txBody>
      </p:sp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400" y="806900"/>
            <a:ext cx="16954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60625"/>
            <a:ext cx="4283050" cy="20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311700" y="1152475"/>
            <a:ext cx="288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5835"/>
              <a:t>2</a:t>
            </a:r>
            <a:endParaRPr b="1" sz="5835"/>
          </a:p>
          <a:p>
            <a:pPr indent="0" lvl="0" marL="45720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3255"/>
              <a:t>Protect Personal Information</a:t>
            </a:r>
            <a:endParaRPr b="1" sz="3255"/>
          </a:p>
        </p:txBody>
      </p:sp>
      <p:sp>
        <p:nvSpPr>
          <p:cNvPr id="417" name="Google Shape;417;p61"/>
          <p:cNvSpPr txBox="1"/>
          <p:nvPr/>
        </p:nvSpPr>
        <p:spPr>
          <a:xfrm>
            <a:off x="4239750" y="1693000"/>
            <a:ext cx="4683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Avoid sharing your passwords, PIN, or credit card details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Use strong Passwords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Use 2 Factor Authentication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825" y="83675"/>
            <a:ext cx="35337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E-Commerce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050" y="1107525"/>
            <a:ext cx="6184289" cy="40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Digital Financial Security:</a:t>
            </a:r>
            <a:r>
              <a:rPr lang="en" sz="2400"/>
              <a:t> 2 Factor Authentication(2FA)</a:t>
            </a:r>
            <a:endParaRPr sz="2200"/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950"/>
            <a:ext cx="4878775" cy="31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4927825" y="1139900"/>
            <a:ext cx="38457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Requires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two different types of information to verify your identity.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First: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Password or PIN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Second: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Typically your Mobile phone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2"/>
          <p:cNvSpPr txBox="1"/>
          <p:nvPr/>
        </p:nvSpPr>
        <p:spPr>
          <a:xfrm>
            <a:off x="5350675" y="6109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311700" y="1580525"/>
            <a:ext cx="4398300" cy="18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b="1" lang="en" sz="5835"/>
              <a:t>3</a:t>
            </a:r>
            <a:endParaRPr b="1" sz="583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28725"/>
              <a:buNone/>
            </a:pPr>
            <a:r>
              <a:rPr b="1" lang="en" sz="3255"/>
              <a:t>Keep Your Software Device Updated</a:t>
            </a:r>
            <a:endParaRPr b="1" sz="3255"/>
          </a:p>
        </p:txBody>
      </p:sp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25" y="1744813"/>
            <a:ext cx="30575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39" name="Google Shape;439;p64"/>
          <p:cNvSpPr txBox="1"/>
          <p:nvPr>
            <p:ph idx="1" type="body"/>
          </p:nvPr>
        </p:nvSpPr>
        <p:spPr>
          <a:xfrm>
            <a:off x="311700" y="698775"/>
            <a:ext cx="4398300" cy="18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5835"/>
              <a:t>4</a:t>
            </a:r>
            <a:endParaRPr b="1" sz="583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3255"/>
              <a:t>Beware of Phishing</a:t>
            </a:r>
            <a:endParaRPr b="1" sz="3255"/>
          </a:p>
        </p:txBody>
      </p: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100" y="1056972"/>
            <a:ext cx="4398300" cy="330275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4"/>
          <p:cNvSpPr txBox="1"/>
          <p:nvPr/>
        </p:nvSpPr>
        <p:spPr>
          <a:xfrm>
            <a:off x="437625" y="2331725"/>
            <a:ext cx="4321500" cy="2782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Online scam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Deception to get 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Passwords or payment details.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They use text messages, emails, links, calls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47" name="Google Shape;447;p65"/>
          <p:cNvSpPr txBox="1"/>
          <p:nvPr>
            <p:ph idx="1" type="body"/>
          </p:nvPr>
        </p:nvSpPr>
        <p:spPr>
          <a:xfrm>
            <a:off x="311700" y="1152475"/>
            <a:ext cx="288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5835"/>
              <a:t>5.</a:t>
            </a:r>
            <a:endParaRPr b="1" sz="583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3255"/>
              <a:t>Use Strong Passwords</a:t>
            </a:r>
            <a:endParaRPr b="1" sz="325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255"/>
          </a:p>
        </p:txBody>
      </p:sp>
      <p:pic>
        <p:nvPicPr>
          <p:cNvPr id="448" name="Google Shape;4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25" y="1884450"/>
            <a:ext cx="5563575" cy="26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5"/>
          <p:cNvSpPr txBox="1"/>
          <p:nvPr/>
        </p:nvSpPr>
        <p:spPr>
          <a:xfrm>
            <a:off x="2495875" y="841350"/>
            <a:ext cx="6385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trong passwords includes a combination of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letters (upper and lower case), numbers, and symbols.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55" name="Google Shape;455;p66"/>
          <p:cNvSpPr txBox="1"/>
          <p:nvPr>
            <p:ph idx="1" type="body"/>
          </p:nvPr>
        </p:nvSpPr>
        <p:spPr>
          <a:xfrm>
            <a:off x="311700" y="1152475"/>
            <a:ext cx="46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5835"/>
              <a:t>6</a:t>
            </a:r>
            <a:r>
              <a:rPr b="1" lang="en" sz="5835"/>
              <a:t>.</a:t>
            </a:r>
            <a:endParaRPr b="1" sz="583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3255"/>
              <a:t>Regularly Monitor Accounts</a:t>
            </a:r>
            <a:endParaRPr b="1" sz="3255"/>
          </a:p>
        </p:txBody>
      </p:sp>
      <p:sp>
        <p:nvSpPr>
          <p:cNvPr id="456" name="Google Shape;456;p66"/>
          <p:cNvSpPr txBox="1"/>
          <p:nvPr/>
        </p:nvSpPr>
        <p:spPr>
          <a:xfrm>
            <a:off x="271900" y="3437625"/>
            <a:ext cx="5104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Bank statements, e-wallet transaction history</a:t>
            </a:r>
            <a:endParaRPr sz="3000"/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04" y="-89000"/>
            <a:ext cx="3029499" cy="67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63" name="Google Shape;463;p67"/>
          <p:cNvSpPr txBox="1"/>
          <p:nvPr>
            <p:ph idx="1" type="body"/>
          </p:nvPr>
        </p:nvSpPr>
        <p:spPr>
          <a:xfrm>
            <a:off x="311700" y="1152475"/>
            <a:ext cx="36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5835"/>
              <a:t>7</a:t>
            </a:r>
            <a:r>
              <a:rPr b="1" lang="en" sz="5835"/>
              <a:t>.</a:t>
            </a:r>
            <a:endParaRPr b="1" sz="583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3255"/>
              <a:t>Be Cautious </a:t>
            </a:r>
            <a:endParaRPr b="1" sz="325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3255"/>
              <a:t>of Public Wi-Fi</a:t>
            </a:r>
            <a:endParaRPr b="1" sz="3255"/>
          </a:p>
        </p:txBody>
      </p:sp>
      <p:sp>
        <p:nvSpPr>
          <p:cNvPr id="464" name="Google Shape;464;p67"/>
          <p:cNvSpPr txBox="1"/>
          <p:nvPr/>
        </p:nvSpPr>
        <p:spPr>
          <a:xfrm>
            <a:off x="4935300" y="3370950"/>
            <a:ext cx="3912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Avoid conducting financial transactions on Pulic Wi-Fi</a:t>
            </a:r>
            <a:endParaRPr b="1" sz="4100">
              <a:solidFill>
                <a:srgbClr val="FF0000"/>
              </a:solidFill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00" y="1170125"/>
            <a:ext cx="3912576" cy="220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Digital Financial Security</a:t>
            </a:r>
            <a:endParaRPr sz="2200"/>
          </a:p>
        </p:txBody>
      </p:sp>
      <p:sp>
        <p:nvSpPr>
          <p:cNvPr id="471" name="Google Shape;471;p68"/>
          <p:cNvSpPr txBox="1"/>
          <p:nvPr>
            <p:ph idx="1" type="body"/>
          </p:nvPr>
        </p:nvSpPr>
        <p:spPr>
          <a:xfrm>
            <a:off x="595900" y="1200150"/>
            <a:ext cx="34773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13000"/>
              <a:t>8</a:t>
            </a:r>
            <a:r>
              <a:rPr b="1" lang="en" sz="13000"/>
              <a:t>.</a:t>
            </a:r>
            <a:endParaRPr b="1" sz="13000"/>
          </a:p>
        </p:txBody>
      </p:sp>
      <p:pic>
        <p:nvPicPr>
          <p:cNvPr id="472" name="Google Shape;4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200" y="1200024"/>
            <a:ext cx="4086150" cy="2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type="title"/>
          </p:nvPr>
        </p:nvSpPr>
        <p:spPr>
          <a:xfrm>
            <a:off x="364650" y="12400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26725" y="1067325"/>
            <a:ext cx="8114400" cy="31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Places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Market Places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251300"/>
            <a:ext cx="4623600" cy="26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Online platforms </a:t>
            </a:r>
            <a:endParaRPr sz="499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that connect buyers and sellers</a:t>
            </a:r>
            <a:endParaRPr sz="5595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950" y="1518948"/>
            <a:ext cx="4164050" cy="2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the World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1017725"/>
            <a:ext cx="8581925" cy="391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Market Places in the World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1017725"/>
            <a:ext cx="8067150" cy="45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